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63" r:id="rId6"/>
    <p:sldId id="264" r:id="rId7"/>
    <p:sldId id="265" r:id="rId8"/>
    <p:sldId id="268" r:id="rId9"/>
    <p:sldId id="266" r:id="rId10"/>
    <p:sldId id="267" r:id="rId11"/>
    <p:sldId id="262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2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637298-3E82-4C30-AF87-9424D30EE765}" type="datetimeFigureOut">
              <a:rPr lang="es-ES" smtClean="0"/>
              <a:t>06/06/2025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B0AF79-E738-48B2-87CC-4C227502E55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85583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0AF79-E738-48B2-87CC-4C227502E55A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45439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1658F-3CEE-4513-A260-0D52AD259713}" type="datetime1">
              <a:rPr lang="es-ES" smtClean="0"/>
              <a:t>06/06/2025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72C0-B1C2-48AD-9C37-DE6FC0C0D43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1548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49CE9-90E5-4C17-BD08-BA566D0CE87E}" type="datetime1">
              <a:rPr lang="es-ES" smtClean="0"/>
              <a:t>06/06/2025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72C0-B1C2-48AD-9C37-DE6FC0C0D43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3880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28CCC-0227-4324-95A5-40CFB62224B9}" type="datetime1">
              <a:rPr lang="es-ES" smtClean="0"/>
              <a:t>06/06/2025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72C0-B1C2-48AD-9C37-DE6FC0C0D43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94676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57F4D-7ACA-440B-A6A5-C42542B3A25E}" type="datetime1">
              <a:rPr lang="es-ES" smtClean="0"/>
              <a:t>06/06/2025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72C0-B1C2-48AD-9C37-DE6FC0C0D43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07857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3389A-EAAA-4BCF-B8CC-8367554AE0CB}" type="datetime1">
              <a:rPr lang="es-ES" smtClean="0"/>
              <a:t>06/06/2025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72C0-B1C2-48AD-9C37-DE6FC0C0D43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53501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BD6B-D7AA-4C3D-AA42-A2B83E7F1613}" type="datetime1">
              <a:rPr lang="es-ES" smtClean="0"/>
              <a:t>06/06/2025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72C0-B1C2-48AD-9C37-DE6FC0C0D43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89553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10769-4401-4F37-AC54-6C203439BFD5}" type="datetime1">
              <a:rPr lang="es-ES" smtClean="0"/>
              <a:t>06/06/2025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72C0-B1C2-48AD-9C37-DE6FC0C0D43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34321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C9C2F-568B-4672-98B0-B97B47BC9860}" type="datetime1">
              <a:rPr lang="es-ES" smtClean="0"/>
              <a:t>06/06/2025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72C0-B1C2-48AD-9C37-DE6FC0C0D43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77372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347ED-C257-4D01-A395-07813DA45CFC}" type="datetime1">
              <a:rPr lang="es-ES" smtClean="0"/>
              <a:t>06/06/2025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72C0-B1C2-48AD-9C37-DE6FC0C0D43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06170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CA72E-536E-4DAC-A7FE-803074F96FD4}" type="datetime1">
              <a:rPr lang="es-ES" smtClean="0"/>
              <a:t>06/06/2025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72C0-B1C2-48AD-9C37-DE6FC0C0D43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64973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B954B-BE41-4EE8-9A61-ED74854D316B}" type="datetime1">
              <a:rPr lang="es-ES" smtClean="0"/>
              <a:t>06/06/2025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72C0-B1C2-48AD-9C37-DE6FC0C0D43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91810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5A9F7-AB4A-4B79-8C98-0BA5254C9FD3}" type="datetime1">
              <a:rPr lang="es-ES" smtClean="0"/>
              <a:t>06/06/2025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D72C0-B1C2-48AD-9C37-DE6FC0C0D43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80391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43608" y="410254"/>
            <a:ext cx="9144000" cy="2027244"/>
          </a:xfrm>
          <a:solidFill>
            <a:srgbClr val="990033"/>
          </a:solidFill>
          <a:ln w="38100">
            <a:solidFill>
              <a:srgbClr val="990033"/>
            </a:solidFill>
          </a:ln>
        </p:spPr>
        <p:txBody>
          <a:bodyPr>
            <a:normAutofit/>
          </a:bodyPr>
          <a:lstStyle/>
          <a:p>
            <a:r>
              <a:rPr lang="eu-ES" b="1" dirty="0">
                <a:solidFill>
                  <a:schemeClr val="bg1"/>
                </a:solidFill>
              </a:rPr>
              <a:t>ZORUEN PLANA 2025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PLAN FIRMES 2025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72C0-B1C2-48AD-9C37-DE6FC0C0D43B}" type="slidenum">
              <a:rPr lang="es-ES" smtClean="0"/>
              <a:t>1</a:t>
            </a:fld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1235324" y="2961769"/>
            <a:ext cx="4009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u-ES" b="1" dirty="0"/>
              <a:t>MUGIKORTASUN JASANGARRIAREN ETA BIDE AZPIEGITUREN SAILA</a:t>
            </a:r>
            <a:endParaRPr lang="es-ES" b="1" dirty="0"/>
          </a:p>
        </p:txBody>
      </p:sp>
      <p:cxnSp>
        <p:nvCxnSpPr>
          <p:cNvPr id="9" name="Conector recto 8"/>
          <p:cNvCxnSpPr/>
          <p:nvPr/>
        </p:nvCxnSpPr>
        <p:spPr>
          <a:xfrm>
            <a:off x="541176" y="4702629"/>
            <a:ext cx="11262048" cy="18661"/>
          </a:xfrm>
          <a:prstGeom prst="line">
            <a:avLst/>
          </a:prstGeom>
          <a:ln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723" y="5257800"/>
            <a:ext cx="3380544" cy="1013304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6338595" y="2961769"/>
            <a:ext cx="4333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DEPARTAMENTO DE MOVILIDAD SOSTENIBLE E INFRAESTRUCTURAS VIARIAS</a:t>
            </a:r>
          </a:p>
        </p:txBody>
      </p:sp>
    </p:spTree>
    <p:extLst>
      <p:ext uri="{BB962C8B-B14F-4D97-AF65-F5344CB8AC3E}">
        <p14:creationId xmlns:p14="http://schemas.microsoft.com/office/powerpoint/2010/main" val="1902394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8292385-975F-ACE4-10AB-2FC4A2925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72C0-B1C2-48AD-9C37-DE6FC0C0D43B}" type="slidenum">
              <a:rPr lang="es-ES" smtClean="0"/>
              <a:t>10</a:t>
            </a:fld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2A56671-9BB2-406D-F3A2-DAC67E86D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562" y="404812"/>
            <a:ext cx="8524875" cy="604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962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1698" y="1130583"/>
            <a:ext cx="5001837" cy="2151589"/>
          </a:xfrm>
          <a:solidFill>
            <a:srgbClr val="990033"/>
          </a:solidFill>
        </p:spPr>
        <p:txBody>
          <a:bodyPr>
            <a:normAutofit/>
          </a:bodyPr>
          <a:lstStyle/>
          <a:p>
            <a:pPr algn="ctr"/>
            <a:r>
              <a:rPr lang="eu-ES" sz="5400" b="1" dirty="0">
                <a:solidFill>
                  <a:schemeClr val="bg1"/>
                </a:solidFill>
              </a:rPr>
              <a:t>Eskerrik asko zure arretarengatik</a:t>
            </a:r>
            <a:endParaRPr lang="es-ES" sz="5400" b="1" dirty="0">
              <a:solidFill>
                <a:schemeClr val="bg1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72C0-B1C2-48AD-9C37-DE6FC0C0D43B}" type="slidenum">
              <a:rPr lang="es-ES" smtClean="0"/>
              <a:t>11</a:t>
            </a:fld>
            <a:endParaRPr lang="es-ES" dirty="0"/>
          </a:p>
        </p:txBody>
      </p:sp>
      <p:cxnSp>
        <p:nvCxnSpPr>
          <p:cNvPr id="7" name="Conector recto 6"/>
          <p:cNvCxnSpPr/>
          <p:nvPr/>
        </p:nvCxnSpPr>
        <p:spPr>
          <a:xfrm>
            <a:off x="541176" y="4702629"/>
            <a:ext cx="11262048" cy="18661"/>
          </a:xfrm>
          <a:prstGeom prst="line">
            <a:avLst/>
          </a:prstGeom>
          <a:ln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6848" y="5072820"/>
            <a:ext cx="3596952" cy="1079086"/>
          </a:xfrm>
          <a:prstGeom prst="rect">
            <a:avLst/>
          </a:prstGeom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6498016" y="1130582"/>
            <a:ext cx="5001837" cy="2151589"/>
          </a:xfrm>
          <a:prstGeom prst="rect">
            <a:avLst/>
          </a:prstGeom>
          <a:solidFill>
            <a:srgbClr val="99003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5400" b="1" dirty="0">
                <a:solidFill>
                  <a:schemeClr val="bg1"/>
                </a:solidFill>
              </a:rPr>
              <a:t>Gracias por su atención</a:t>
            </a:r>
          </a:p>
        </p:txBody>
      </p:sp>
    </p:spTree>
    <p:extLst>
      <p:ext uri="{BB962C8B-B14F-4D97-AF65-F5344CB8AC3E}">
        <p14:creationId xmlns:p14="http://schemas.microsoft.com/office/powerpoint/2010/main" val="2329059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4689389" cy="903502"/>
          </a:xfrm>
          <a:solidFill>
            <a:srgbClr val="990033"/>
          </a:solidFill>
        </p:spPr>
        <p:txBody>
          <a:bodyPr>
            <a:normAutofit/>
          </a:bodyPr>
          <a:lstStyle/>
          <a:p>
            <a:pPr algn="ctr"/>
            <a:r>
              <a:rPr lang="eu-ES" sz="5400" b="1" dirty="0">
                <a:solidFill>
                  <a:schemeClr val="bg1"/>
                </a:solidFill>
              </a:rPr>
              <a:t>Datu orokorrak</a:t>
            </a:r>
            <a:endParaRPr lang="es-ES" sz="6000" b="1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55265" y="1903988"/>
            <a:ext cx="4951012" cy="2400806"/>
          </a:xfrm>
        </p:spPr>
        <p:txBody>
          <a:bodyPr>
            <a:noAutofit/>
          </a:bodyPr>
          <a:lstStyle/>
          <a:p>
            <a:pPr lvl="0">
              <a:lnSpc>
                <a:spcPct val="70000"/>
              </a:lnSpc>
            </a:pPr>
            <a:r>
              <a:rPr lang="eu-ES" sz="3500" dirty="0"/>
              <a:t>4,1 milioi euroko inbertsioa</a:t>
            </a:r>
          </a:p>
          <a:p>
            <a:pPr lvl="0">
              <a:lnSpc>
                <a:spcPct val="70000"/>
              </a:lnSpc>
            </a:pPr>
            <a:endParaRPr lang="es-ES" sz="3500" dirty="0"/>
          </a:p>
          <a:p>
            <a:pPr lvl="0">
              <a:lnSpc>
                <a:spcPct val="70000"/>
              </a:lnSpc>
            </a:pPr>
            <a:r>
              <a:rPr lang="eu-ES" sz="3500" dirty="0"/>
              <a:t>Arabako 58 errepidetan esku hartzea</a:t>
            </a:r>
            <a:endParaRPr lang="es-ES" sz="3500" dirty="0"/>
          </a:p>
          <a:p>
            <a:endParaRPr lang="es-ES" sz="35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72C0-B1C2-48AD-9C37-DE6FC0C0D43B}" type="slidenum">
              <a:rPr lang="es-ES" smtClean="0"/>
              <a:t>2</a:t>
            </a:fld>
            <a:endParaRPr lang="es-ES" dirty="0"/>
          </a:p>
        </p:txBody>
      </p:sp>
      <p:cxnSp>
        <p:nvCxnSpPr>
          <p:cNvPr id="5" name="Conector recto 4"/>
          <p:cNvCxnSpPr/>
          <p:nvPr/>
        </p:nvCxnSpPr>
        <p:spPr>
          <a:xfrm>
            <a:off x="559837" y="5370869"/>
            <a:ext cx="11262048" cy="18661"/>
          </a:xfrm>
          <a:prstGeom prst="line">
            <a:avLst/>
          </a:prstGeom>
          <a:ln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ítulo 1"/>
          <p:cNvSpPr txBox="1">
            <a:spLocks/>
          </p:cNvSpPr>
          <p:nvPr/>
        </p:nvSpPr>
        <p:spPr>
          <a:xfrm>
            <a:off x="6814751" y="367787"/>
            <a:ext cx="4689389" cy="903503"/>
          </a:xfrm>
          <a:prstGeom prst="rect">
            <a:avLst/>
          </a:prstGeom>
          <a:solidFill>
            <a:srgbClr val="990033"/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6000" b="1" dirty="0">
                <a:solidFill>
                  <a:schemeClr val="bg1"/>
                </a:solidFill>
              </a:rPr>
              <a:t>Datos generales</a:t>
            </a:r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6814751" y="1903988"/>
            <a:ext cx="4609645" cy="240080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5000" dirty="0"/>
              <a:t>Inversión de 4,1 millones de euros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sz="5000" dirty="0"/>
          </a:p>
          <a:p>
            <a:r>
              <a:rPr lang="es-ES" sz="5000" dirty="0"/>
              <a:t>Intervención en 58 carreteras alavesas</a:t>
            </a:r>
          </a:p>
        </p:txBody>
      </p:sp>
    </p:spTree>
    <p:extLst>
      <p:ext uri="{BB962C8B-B14F-4D97-AF65-F5344CB8AC3E}">
        <p14:creationId xmlns:p14="http://schemas.microsoft.com/office/powerpoint/2010/main" val="4138661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4976" y="149290"/>
            <a:ext cx="5276797" cy="1407374"/>
          </a:xfrm>
          <a:solidFill>
            <a:srgbClr val="990033"/>
          </a:solidFill>
        </p:spPr>
        <p:txBody>
          <a:bodyPr>
            <a:noAutofit/>
          </a:bodyPr>
          <a:lstStyle/>
          <a:p>
            <a:pPr algn="ctr"/>
            <a:r>
              <a:rPr lang="eu-ES" sz="5400" b="1" dirty="0">
                <a:solidFill>
                  <a:schemeClr val="bg1"/>
                </a:solidFill>
              </a:rPr>
              <a:t>Banaketa sareen arabera</a:t>
            </a:r>
            <a:endParaRPr lang="es-ES" sz="5400" b="1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56043" y="1717592"/>
            <a:ext cx="5185730" cy="4003072"/>
          </a:xfrm>
        </p:spPr>
        <p:txBody>
          <a:bodyPr>
            <a:noAutofit/>
          </a:bodyPr>
          <a:lstStyle/>
          <a:p>
            <a:pPr lvl="0" algn="just">
              <a:lnSpc>
                <a:spcPct val="100000"/>
              </a:lnSpc>
            </a:pPr>
            <a:r>
              <a:rPr lang="eu-ES" sz="3300" dirty="0"/>
              <a:t>Lehentasunezko intereseko sarea: 5 errepide</a:t>
            </a:r>
            <a:endParaRPr lang="es-ES" sz="3300" dirty="0"/>
          </a:p>
          <a:p>
            <a:pPr lvl="0" algn="just">
              <a:lnSpc>
                <a:spcPct val="100000"/>
              </a:lnSpc>
            </a:pPr>
            <a:r>
              <a:rPr lang="eu-ES" sz="3300" dirty="0"/>
              <a:t>Oinarrizko sarea: 5 errepide</a:t>
            </a:r>
            <a:endParaRPr lang="es-ES" sz="3300" dirty="0"/>
          </a:p>
          <a:p>
            <a:pPr lvl="0" algn="just">
              <a:lnSpc>
                <a:spcPct val="100000"/>
              </a:lnSpc>
            </a:pPr>
            <a:r>
              <a:rPr lang="eu-ES" sz="3300" dirty="0"/>
              <a:t>Eskualde sarea: 7 errepide</a:t>
            </a:r>
            <a:endParaRPr lang="es-ES" sz="3300" dirty="0"/>
          </a:p>
          <a:p>
            <a:pPr lvl="0" algn="just">
              <a:lnSpc>
                <a:spcPct val="100000"/>
              </a:lnSpc>
            </a:pPr>
            <a:r>
              <a:rPr lang="eu-ES" sz="3300" dirty="0"/>
              <a:t>Toki sarea: 22 errepide</a:t>
            </a:r>
            <a:endParaRPr lang="es-ES" sz="3300" dirty="0"/>
          </a:p>
          <a:p>
            <a:pPr lvl="0" algn="just">
              <a:lnSpc>
                <a:spcPct val="100000"/>
              </a:lnSpc>
            </a:pPr>
            <a:r>
              <a:rPr lang="eu-ES" sz="3300" dirty="0"/>
              <a:t>Auzobide sarea: 19 errepide</a:t>
            </a:r>
            <a:endParaRPr lang="es-ES" sz="3300" dirty="0"/>
          </a:p>
          <a:p>
            <a:pPr marL="0" indent="0">
              <a:buNone/>
            </a:pPr>
            <a:endParaRPr lang="es-ES" sz="33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72C0-B1C2-48AD-9C37-DE6FC0C0D43B}" type="slidenum">
              <a:rPr lang="es-ES" smtClean="0"/>
              <a:t>3</a:t>
            </a:fld>
            <a:endParaRPr lang="es-ES" dirty="0"/>
          </a:p>
        </p:txBody>
      </p:sp>
      <p:cxnSp>
        <p:nvCxnSpPr>
          <p:cNvPr id="5" name="Conector recto 4"/>
          <p:cNvCxnSpPr/>
          <p:nvPr/>
        </p:nvCxnSpPr>
        <p:spPr>
          <a:xfrm>
            <a:off x="464976" y="5868956"/>
            <a:ext cx="11262048" cy="18661"/>
          </a:xfrm>
          <a:prstGeom prst="line">
            <a:avLst/>
          </a:prstGeom>
          <a:ln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arcador de contenido 2"/>
          <p:cNvSpPr txBox="1">
            <a:spLocks/>
          </p:cNvSpPr>
          <p:nvPr/>
        </p:nvSpPr>
        <p:spPr>
          <a:xfrm>
            <a:off x="6631448" y="1859952"/>
            <a:ext cx="5185730" cy="402934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4300" dirty="0"/>
              <a:t>Red de Interés Preferente: </a:t>
            </a:r>
          </a:p>
          <a:p>
            <a:pPr marL="0" indent="0">
              <a:buNone/>
            </a:pPr>
            <a:r>
              <a:rPr lang="es-ES" sz="4300" dirty="0"/>
              <a:t>  5 carreteras</a:t>
            </a:r>
          </a:p>
          <a:p>
            <a:endParaRPr lang="es-ES" sz="600" dirty="0"/>
          </a:p>
          <a:p>
            <a:r>
              <a:rPr lang="es-ES" sz="4300" dirty="0"/>
              <a:t>Red Básica: 5 carreteras</a:t>
            </a:r>
          </a:p>
          <a:p>
            <a:endParaRPr lang="es-ES" sz="700" dirty="0"/>
          </a:p>
          <a:p>
            <a:r>
              <a:rPr lang="es-ES" sz="4300" dirty="0"/>
              <a:t>Red Comarcal: 7 carreteras</a:t>
            </a:r>
          </a:p>
          <a:p>
            <a:endParaRPr lang="es-ES" sz="700" dirty="0"/>
          </a:p>
          <a:p>
            <a:r>
              <a:rPr lang="es-ES" sz="4300" dirty="0"/>
              <a:t>Red Local: 22 carreteras</a:t>
            </a:r>
          </a:p>
          <a:p>
            <a:r>
              <a:rPr lang="es-ES" sz="700" dirty="0"/>
              <a:t>2</a:t>
            </a:r>
          </a:p>
          <a:p>
            <a:r>
              <a:rPr lang="es-ES" sz="4300" dirty="0"/>
              <a:t>Red Vecinal: 19 carreteras</a:t>
            </a: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6540381" y="149292"/>
            <a:ext cx="5276797" cy="1407372"/>
          </a:xfrm>
          <a:prstGeom prst="rect">
            <a:avLst/>
          </a:prstGeom>
          <a:solidFill>
            <a:srgbClr val="990033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6000" b="1" dirty="0">
                <a:solidFill>
                  <a:schemeClr val="bg1"/>
                </a:solidFill>
              </a:rPr>
              <a:t>Distribución por redes </a:t>
            </a:r>
          </a:p>
        </p:txBody>
      </p:sp>
    </p:spTree>
    <p:extLst>
      <p:ext uri="{BB962C8B-B14F-4D97-AF65-F5344CB8AC3E}">
        <p14:creationId xmlns:p14="http://schemas.microsoft.com/office/powerpoint/2010/main" val="1320782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1275" y="114884"/>
            <a:ext cx="5412259" cy="1528989"/>
          </a:xfrm>
          <a:solidFill>
            <a:srgbClr val="990033"/>
          </a:solidFill>
        </p:spPr>
        <p:txBody>
          <a:bodyPr>
            <a:noAutofit/>
          </a:bodyPr>
          <a:lstStyle/>
          <a:p>
            <a:pPr algn="ctr"/>
            <a:r>
              <a:rPr lang="eu-ES" sz="5400" b="1" dirty="0">
                <a:solidFill>
                  <a:schemeClr val="bg1"/>
                </a:solidFill>
              </a:rPr>
              <a:t>Lehentasunezko intereseko sarea</a:t>
            </a:r>
            <a:endParaRPr lang="es-ES" sz="5400" b="1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1275" y="1643873"/>
            <a:ext cx="5438005" cy="3741379"/>
          </a:xfrm>
        </p:spPr>
        <p:txBody>
          <a:bodyPr>
            <a:noAutofit/>
          </a:bodyPr>
          <a:lstStyle/>
          <a:p>
            <a:pPr lvl="0" algn="just"/>
            <a:endParaRPr lang="eu-ES" sz="2900" dirty="0">
              <a:highlight>
                <a:srgbClr val="FFFF00"/>
              </a:highlight>
            </a:endParaRPr>
          </a:p>
          <a:p>
            <a:pPr algn="just">
              <a:spcAft>
                <a:spcPts val="800"/>
              </a:spcAft>
            </a:pPr>
            <a:r>
              <a:rPr lang="eu-ES" sz="2600" dirty="0"/>
              <a:t>A-1. Guztira 6,2 km egiten duten tarte osoak eta gune jakin batzuk. </a:t>
            </a:r>
            <a:endParaRPr lang="es-ES" sz="2600" dirty="0"/>
          </a:p>
          <a:p>
            <a:pPr algn="just">
              <a:spcAft>
                <a:spcPts val="800"/>
              </a:spcAft>
            </a:pPr>
            <a:r>
              <a:rPr lang="eu-ES" sz="2600" dirty="0"/>
              <a:t>N-124. 0,6 km-ko tarte oso bat.</a:t>
            </a:r>
            <a:endParaRPr lang="es-ES" sz="2600" dirty="0"/>
          </a:p>
          <a:p>
            <a:pPr algn="just">
              <a:spcAft>
                <a:spcPts val="800"/>
              </a:spcAft>
            </a:pPr>
            <a:r>
              <a:rPr lang="eu-ES" sz="2600" dirty="0"/>
              <a:t>N-102 </a:t>
            </a:r>
            <a:r>
              <a:rPr lang="eu-ES" sz="2600" dirty="0" err="1"/>
              <a:t>Ariñiz</a:t>
            </a:r>
            <a:r>
              <a:rPr lang="eu-ES" sz="2600" dirty="0"/>
              <a:t>. 1 km-ko tarte oso bat </a:t>
            </a:r>
            <a:endParaRPr lang="es-ES" sz="2600" dirty="0"/>
          </a:p>
          <a:p>
            <a:pPr algn="just">
              <a:spcAft>
                <a:spcPts val="800"/>
              </a:spcAft>
            </a:pPr>
            <a:r>
              <a:rPr lang="eu-ES" sz="2600" dirty="0"/>
              <a:t>AP-1. Gune jakin batzuk konpontzea.</a:t>
            </a:r>
            <a:endParaRPr lang="es-ES" sz="2600" dirty="0"/>
          </a:p>
          <a:p>
            <a:pPr algn="just">
              <a:spcAft>
                <a:spcPts val="800"/>
              </a:spcAft>
            </a:pPr>
            <a:r>
              <a:rPr lang="eu-ES" sz="2600" dirty="0"/>
              <a:t>N-622. Guztira 1,8 km egiten duten tarte osoak.</a:t>
            </a:r>
            <a:endParaRPr lang="es-ES" sz="2600" dirty="0"/>
          </a:p>
          <a:p>
            <a:pPr lvl="0" algn="just"/>
            <a:endParaRPr lang="es-ES" sz="500" dirty="0">
              <a:highlight>
                <a:srgbClr val="FFFF00"/>
              </a:highlight>
            </a:endParaRPr>
          </a:p>
          <a:p>
            <a:pPr algn="just"/>
            <a:endParaRPr lang="es-ES" sz="29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72C0-B1C2-48AD-9C37-DE6FC0C0D43B}" type="slidenum">
              <a:rPr lang="es-ES" smtClean="0"/>
              <a:t>4</a:t>
            </a:fld>
            <a:endParaRPr lang="es-ES" dirty="0"/>
          </a:p>
        </p:txBody>
      </p:sp>
      <p:cxnSp>
        <p:nvCxnSpPr>
          <p:cNvPr id="5" name="Conector recto 4"/>
          <p:cNvCxnSpPr/>
          <p:nvPr/>
        </p:nvCxnSpPr>
        <p:spPr>
          <a:xfrm>
            <a:off x="582931" y="6691646"/>
            <a:ext cx="11262048" cy="18661"/>
          </a:xfrm>
          <a:prstGeom prst="line">
            <a:avLst/>
          </a:prstGeom>
          <a:ln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ítulo 1"/>
          <p:cNvSpPr txBox="1">
            <a:spLocks/>
          </p:cNvSpPr>
          <p:nvPr/>
        </p:nvSpPr>
        <p:spPr>
          <a:xfrm>
            <a:off x="6432721" y="114884"/>
            <a:ext cx="5412259" cy="1528989"/>
          </a:xfrm>
          <a:prstGeom prst="rect">
            <a:avLst/>
          </a:prstGeom>
          <a:solidFill>
            <a:srgbClr val="990033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5400" b="1" dirty="0">
                <a:solidFill>
                  <a:schemeClr val="bg1"/>
                </a:solidFill>
              </a:rPr>
              <a:t>Red de Interés Preferente</a:t>
            </a:r>
          </a:p>
        </p:txBody>
      </p:sp>
      <p:sp>
        <p:nvSpPr>
          <p:cNvPr id="11" name="Marcador de contenido 2"/>
          <p:cNvSpPr txBox="1">
            <a:spLocks/>
          </p:cNvSpPr>
          <p:nvPr/>
        </p:nvSpPr>
        <p:spPr>
          <a:xfrm>
            <a:off x="6281350" y="1643873"/>
            <a:ext cx="5715000" cy="51402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ES" sz="2900" dirty="0"/>
          </a:p>
          <a:p>
            <a:pPr algn="just">
              <a:spcAft>
                <a:spcPts val="800"/>
              </a:spcAft>
            </a:pPr>
            <a:r>
              <a:rPr lang="es-ES" sz="2600" dirty="0"/>
              <a:t>A-1. Tramos completos que suman 6,2 km y zonas puntuales. </a:t>
            </a:r>
          </a:p>
          <a:p>
            <a:pPr algn="just">
              <a:spcAft>
                <a:spcPts val="800"/>
              </a:spcAft>
            </a:pPr>
            <a:r>
              <a:rPr lang="es-ES" sz="2600" dirty="0"/>
              <a:t>N-124. Tramo completo de 0,6 km.</a:t>
            </a:r>
          </a:p>
          <a:p>
            <a:pPr algn="just">
              <a:spcAft>
                <a:spcPts val="800"/>
              </a:spcAft>
            </a:pPr>
            <a:r>
              <a:rPr lang="es-ES" sz="2600" dirty="0"/>
              <a:t>N-102 </a:t>
            </a:r>
            <a:r>
              <a:rPr lang="es-ES" sz="2600" dirty="0" err="1"/>
              <a:t>Ariñez</a:t>
            </a:r>
            <a:r>
              <a:rPr lang="es-ES" sz="2600" dirty="0"/>
              <a:t>. Tramo completo de 1 km </a:t>
            </a:r>
          </a:p>
          <a:p>
            <a:pPr algn="just">
              <a:spcAft>
                <a:spcPts val="800"/>
              </a:spcAft>
            </a:pPr>
            <a:r>
              <a:rPr lang="es-ES" sz="2600" dirty="0"/>
              <a:t>AP-1. Reparación de zonas puntuales.</a:t>
            </a:r>
          </a:p>
          <a:p>
            <a:pPr algn="just">
              <a:spcAft>
                <a:spcPts val="800"/>
              </a:spcAft>
            </a:pPr>
            <a:r>
              <a:rPr lang="es-ES" sz="2600" dirty="0"/>
              <a:t>N-622. Tramos completos que suman 1,8 km.</a:t>
            </a:r>
          </a:p>
          <a:p>
            <a:pPr algn="just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77982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4689389" cy="1109448"/>
          </a:xfrm>
          <a:solidFill>
            <a:srgbClr val="990033"/>
          </a:solidFill>
        </p:spPr>
        <p:txBody>
          <a:bodyPr>
            <a:noAutofit/>
          </a:bodyPr>
          <a:lstStyle/>
          <a:p>
            <a:pPr algn="ctr"/>
            <a:r>
              <a:rPr lang="eu-ES" sz="5400" b="1" dirty="0">
                <a:solidFill>
                  <a:schemeClr val="bg1"/>
                </a:solidFill>
              </a:rPr>
              <a:t>Oinarrizko sarea</a:t>
            </a:r>
            <a:endParaRPr lang="es-ES" sz="5400" b="1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647433"/>
            <a:ext cx="4993104" cy="438464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800"/>
              </a:spcAft>
            </a:pPr>
            <a:r>
              <a:rPr lang="eu-ES" sz="2250" dirty="0"/>
              <a:t>A-126. Errodadura geruza berritzea 2,1 km-ko tarte batean, </a:t>
            </a:r>
            <a:r>
              <a:rPr lang="eu-ES" sz="2250" dirty="0" err="1"/>
              <a:t>Santikurutze</a:t>
            </a:r>
            <a:r>
              <a:rPr lang="eu-ES" sz="2250" dirty="0"/>
              <a:t> Kanpezun. </a:t>
            </a:r>
            <a:endParaRPr lang="es-ES" sz="2250" dirty="0"/>
          </a:p>
          <a:p>
            <a:pPr algn="just">
              <a:spcBef>
                <a:spcPts val="0"/>
              </a:spcBef>
              <a:spcAft>
                <a:spcPts val="800"/>
              </a:spcAft>
            </a:pPr>
            <a:r>
              <a:rPr lang="eu-ES" sz="2250" dirty="0"/>
              <a:t>A-132. Guztira 5,8 km egiten duten tarte osoak eta bazterbideak berritzea </a:t>
            </a:r>
            <a:r>
              <a:rPr lang="eu-ES" sz="2250" dirty="0" err="1"/>
              <a:t>Birgaragoienen</a:t>
            </a:r>
            <a:r>
              <a:rPr lang="eu-ES" sz="2250" dirty="0"/>
              <a:t>.</a:t>
            </a:r>
            <a:endParaRPr lang="es-ES" sz="2250" dirty="0"/>
          </a:p>
          <a:p>
            <a:pPr algn="just">
              <a:spcBef>
                <a:spcPts val="0"/>
              </a:spcBef>
              <a:spcAft>
                <a:spcPts val="800"/>
              </a:spcAft>
            </a:pPr>
            <a:r>
              <a:rPr lang="eu-ES" sz="2250" dirty="0"/>
              <a:t>A-623. 1 km-ko tarte osoa, Bizkaiarekiko mugan.</a:t>
            </a:r>
            <a:endParaRPr lang="es-ES" sz="2250" dirty="0"/>
          </a:p>
          <a:p>
            <a:pPr algn="just">
              <a:spcBef>
                <a:spcPts val="0"/>
              </a:spcBef>
              <a:spcAft>
                <a:spcPts val="800"/>
              </a:spcAft>
            </a:pPr>
            <a:r>
              <a:rPr lang="eu-ES" sz="2250" dirty="0"/>
              <a:t>A-624. Altubeko mendateko gune jakin batzuk konpontzea.</a:t>
            </a:r>
            <a:endParaRPr lang="es-ES" sz="2250" dirty="0"/>
          </a:p>
          <a:p>
            <a:pPr algn="just">
              <a:spcBef>
                <a:spcPts val="0"/>
              </a:spcBef>
              <a:spcAft>
                <a:spcPts val="800"/>
              </a:spcAft>
            </a:pPr>
            <a:r>
              <a:rPr lang="eu-ES" sz="2250" dirty="0"/>
              <a:t>A-625. Amurrio eta Laudio arteko gune jakin batzuk konpontzea.</a:t>
            </a:r>
            <a:endParaRPr lang="es-ES" sz="225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72C0-B1C2-48AD-9C37-DE6FC0C0D43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5" name="Conector recto 4"/>
          <p:cNvCxnSpPr/>
          <p:nvPr/>
        </p:nvCxnSpPr>
        <p:spPr>
          <a:xfrm>
            <a:off x="464976" y="6126031"/>
            <a:ext cx="11262048" cy="18661"/>
          </a:xfrm>
          <a:prstGeom prst="line">
            <a:avLst/>
          </a:prstGeom>
          <a:ln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ítulo 1"/>
          <p:cNvSpPr txBox="1">
            <a:spLocks/>
          </p:cNvSpPr>
          <p:nvPr/>
        </p:nvSpPr>
        <p:spPr>
          <a:xfrm>
            <a:off x="6664411" y="365126"/>
            <a:ext cx="4689389" cy="1109448"/>
          </a:xfrm>
          <a:prstGeom prst="rect">
            <a:avLst/>
          </a:prstGeom>
          <a:solidFill>
            <a:srgbClr val="990033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5400" b="1" dirty="0">
                <a:solidFill>
                  <a:schemeClr val="bg1"/>
                </a:solidFill>
              </a:rPr>
              <a:t>Red Básica</a:t>
            </a:r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6664411" y="1625473"/>
            <a:ext cx="4597147" cy="42687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800"/>
              </a:spcAft>
            </a:pPr>
            <a:r>
              <a:rPr lang="es-ES" sz="2250" dirty="0"/>
              <a:t>A-126. Renovación de la capa de rodadura en un tramo de 2,1 km en Sta. Cruz de </a:t>
            </a:r>
            <a:r>
              <a:rPr lang="es-ES" sz="2250" dirty="0" err="1"/>
              <a:t>Campezo</a:t>
            </a:r>
            <a:r>
              <a:rPr lang="es-ES" sz="2250" dirty="0"/>
              <a:t> </a:t>
            </a:r>
          </a:p>
          <a:p>
            <a:pPr algn="just">
              <a:spcBef>
                <a:spcPts val="0"/>
              </a:spcBef>
              <a:spcAft>
                <a:spcPts val="800"/>
              </a:spcAft>
            </a:pPr>
            <a:r>
              <a:rPr lang="es-ES" sz="2250" dirty="0"/>
              <a:t>A-132. Tramos completos que suman 5,8 km y renovación de arcenes en </a:t>
            </a:r>
            <a:r>
              <a:rPr lang="es-ES" sz="2250" dirty="0" err="1"/>
              <a:t>Vírgala</a:t>
            </a:r>
            <a:r>
              <a:rPr lang="es-ES" sz="2250" dirty="0"/>
              <a:t> Mayor</a:t>
            </a:r>
          </a:p>
          <a:p>
            <a:pPr algn="just">
              <a:spcBef>
                <a:spcPts val="0"/>
              </a:spcBef>
              <a:spcAft>
                <a:spcPts val="800"/>
              </a:spcAft>
            </a:pPr>
            <a:r>
              <a:rPr lang="es-ES" sz="2250" dirty="0"/>
              <a:t>A-623. Tramo completo de 1 km. en el límite con Bizkaia.</a:t>
            </a:r>
          </a:p>
          <a:p>
            <a:pPr algn="just">
              <a:spcBef>
                <a:spcPts val="0"/>
              </a:spcBef>
              <a:spcAft>
                <a:spcPts val="800"/>
              </a:spcAft>
            </a:pPr>
            <a:r>
              <a:rPr lang="es-ES" sz="2250" dirty="0"/>
              <a:t>A-624. Reparación de zonas puntuales en el Puerto de Altube.</a:t>
            </a:r>
          </a:p>
          <a:p>
            <a:pPr algn="just">
              <a:spcBef>
                <a:spcPts val="0"/>
              </a:spcBef>
              <a:spcAft>
                <a:spcPts val="800"/>
              </a:spcAft>
            </a:pPr>
            <a:r>
              <a:rPr lang="es-ES" sz="2250" dirty="0"/>
              <a:t>A-625. Reparación de zonas puntuales entre Amurrio y Laudio. </a:t>
            </a:r>
          </a:p>
        </p:txBody>
      </p:sp>
    </p:spTree>
    <p:extLst>
      <p:ext uri="{BB962C8B-B14F-4D97-AF65-F5344CB8AC3E}">
        <p14:creationId xmlns:p14="http://schemas.microsoft.com/office/powerpoint/2010/main" val="2043737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0" y="238181"/>
            <a:ext cx="5647500" cy="1018832"/>
          </a:xfrm>
          <a:solidFill>
            <a:srgbClr val="990033"/>
          </a:solidFill>
        </p:spPr>
        <p:txBody>
          <a:bodyPr>
            <a:noAutofit/>
          </a:bodyPr>
          <a:lstStyle/>
          <a:p>
            <a:pPr algn="ctr"/>
            <a:r>
              <a:rPr lang="es-ES" sz="5400" b="1" dirty="0">
                <a:solidFill>
                  <a:schemeClr val="bg1"/>
                </a:solidFill>
              </a:rPr>
              <a:t>Red Comarcal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72C0-B1C2-48AD-9C37-DE6FC0C0D43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5" name="Conector recto 4"/>
          <p:cNvCxnSpPr/>
          <p:nvPr/>
        </p:nvCxnSpPr>
        <p:spPr>
          <a:xfrm>
            <a:off x="464976" y="6687586"/>
            <a:ext cx="11262048" cy="18661"/>
          </a:xfrm>
          <a:prstGeom prst="line">
            <a:avLst/>
          </a:prstGeom>
          <a:ln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ítulo 1"/>
          <p:cNvSpPr txBox="1">
            <a:spLocks/>
          </p:cNvSpPr>
          <p:nvPr/>
        </p:nvSpPr>
        <p:spPr>
          <a:xfrm>
            <a:off x="248502" y="238181"/>
            <a:ext cx="5647500" cy="1018832"/>
          </a:xfrm>
          <a:prstGeom prst="rect">
            <a:avLst/>
          </a:prstGeom>
          <a:solidFill>
            <a:srgbClr val="990033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u-ES" sz="5400" b="1" dirty="0">
                <a:solidFill>
                  <a:schemeClr val="bg1"/>
                </a:solidFill>
              </a:rPr>
              <a:t>Eskualde sarea</a:t>
            </a:r>
            <a:endParaRPr lang="es-ES" sz="5400" b="1" dirty="0">
              <a:solidFill>
                <a:schemeClr val="bg1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54809BB-E113-518F-203E-D8D875766B58}"/>
              </a:ext>
            </a:extLst>
          </p:cNvPr>
          <p:cNvSpPr txBox="1"/>
          <p:nvPr/>
        </p:nvSpPr>
        <p:spPr>
          <a:xfrm>
            <a:off x="6096000" y="1378601"/>
            <a:ext cx="5723407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kumimoji="0" lang="es-E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A-2122 Fontecha. Nueva capa de rodadura 1 km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kumimoji="0" lang="es-E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A-2124 </a:t>
            </a:r>
            <a:r>
              <a:rPr kumimoji="0" lang="es-E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Pto</a:t>
            </a:r>
            <a:r>
              <a:rPr kumimoji="0" lang="es-E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. Herrera. Nueva capa de rodadura en tramos completos de 4 km.</a:t>
            </a:r>
          </a:p>
          <a:p>
            <a:pPr marL="342900" marR="0" lvl="0" indent="-342900" algn="just" defTabSz="914400" rtl="0" eaLnBrk="1" fontAlgn="auto" latinLnBrk="0" hangingPunct="1"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A-2128 </a:t>
            </a:r>
            <a:r>
              <a:rPr kumimoji="0" lang="es-E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Pto</a:t>
            </a:r>
            <a:r>
              <a:rPr kumimoji="0" lang="es-E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de </a:t>
            </a:r>
            <a:r>
              <a:rPr kumimoji="0" lang="es-E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Opakua</a:t>
            </a:r>
            <a:r>
              <a:rPr kumimoji="0" lang="es-E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2100" dirty="0">
                <a:solidFill>
                  <a:prstClr val="black"/>
                </a:solidFill>
                <a:latin typeface="Calibri" panose="020F0502020204030204"/>
              </a:rPr>
              <a:t>Adecuación de asentamientos en tramos completos de 0,7 km y reparaciones puntuales de zonas deterioradas.</a:t>
            </a:r>
            <a:r>
              <a:rPr kumimoji="0" lang="es-E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342900" marR="0" lvl="0" indent="-342900" algn="just" defTabSz="914400" rtl="0" eaLnBrk="1" fontAlgn="auto" latinLnBrk="0" hangingPunct="1"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A-2521 </a:t>
            </a:r>
            <a:r>
              <a:rPr kumimoji="0" lang="es-E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Pto</a:t>
            </a:r>
            <a:r>
              <a:rPr kumimoji="0" lang="es-E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La Barrerilla. Nueva capa de </a:t>
            </a:r>
            <a:r>
              <a:rPr lang="es-ES" sz="2100" dirty="0">
                <a:solidFill>
                  <a:prstClr val="black"/>
                </a:solidFill>
                <a:latin typeface="Calibri" panose="020F0502020204030204"/>
              </a:rPr>
              <a:t>rodadura en 0,3 km</a:t>
            </a:r>
            <a:r>
              <a:rPr kumimoji="0" lang="es-E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342900" marR="0" lvl="0" indent="-342900" algn="just" defTabSz="914400" rtl="0" eaLnBrk="1" fontAlgn="auto" latinLnBrk="0" hangingPunct="1"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2100" dirty="0">
                <a:solidFill>
                  <a:prstClr val="black"/>
                </a:solidFill>
                <a:latin typeface="Calibri" panose="020F0502020204030204"/>
              </a:rPr>
              <a:t>A-2602 Reparación puntual de zonas deterioradas.</a:t>
            </a:r>
          </a:p>
          <a:p>
            <a:pPr marL="342900" marR="0" lvl="0" indent="-342900" algn="just" defTabSz="914400" rtl="0" eaLnBrk="1" fontAlgn="auto" latinLnBrk="0" hangingPunct="1"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2100" dirty="0">
                <a:solidFill>
                  <a:prstClr val="black"/>
                </a:solidFill>
                <a:latin typeface="Calibri" panose="020F0502020204030204"/>
              </a:rPr>
              <a:t>A-2604 Ureta. Nueva capa de rodadura en un tramo de 1,25 km.</a:t>
            </a:r>
          </a:p>
          <a:p>
            <a:pPr marL="342900" marR="0" lvl="0" indent="-342900" algn="just" defTabSz="914400" rtl="0" eaLnBrk="1" fontAlgn="auto" latinLnBrk="0" hangingPunct="1"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A-2625</a:t>
            </a:r>
            <a:r>
              <a:rPr lang="es-ES" sz="21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" sz="2100" dirty="0" err="1">
                <a:solidFill>
                  <a:prstClr val="black"/>
                </a:solidFill>
                <a:latin typeface="Calibri" panose="020F0502020204030204"/>
              </a:rPr>
              <a:t>Puentelarrá</a:t>
            </a:r>
            <a:r>
              <a:rPr lang="es-ES" sz="2100" dirty="0">
                <a:solidFill>
                  <a:prstClr val="black"/>
                </a:solidFill>
                <a:latin typeface="Calibri" panose="020F0502020204030204"/>
              </a:rPr>
              <a:t>. Renovación de capa de rodadura y actuaciones puntuales </a:t>
            </a:r>
            <a:r>
              <a:rPr lang="es-ES" sz="2100" dirty="0" err="1">
                <a:solidFill>
                  <a:prstClr val="black"/>
                </a:solidFill>
                <a:latin typeface="Calibri" panose="020F0502020204030204"/>
              </a:rPr>
              <a:t>Pto</a:t>
            </a:r>
            <a:r>
              <a:rPr lang="es-ES" sz="2100" dirty="0">
                <a:solidFill>
                  <a:prstClr val="black"/>
                </a:solidFill>
                <a:latin typeface="Calibri" panose="020F0502020204030204"/>
              </a:rPr>
              <a:t>. Orduña</a:t>
            </a:r>
          </a:p>
          <a:p>
            <a:pPr marL="342900" marR="0" lvl="0" indent="-342900" algn="just" defTabSz="914400" rtl="0" eaLnBrk="1" fontAlgn="auto" latinLnBrk="0" hangingPunct="1"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FCEF5AB-97CC-797C-DC5B-B0BC7795A482}"/>
              </a:ext>
            </a:extLst>
          </p:cNvPr>
          <p:cNvSpPr txBox="1"/>
          <p:nvPr/>
        </p:nvSpPr>
        <p:spPr>
          <a:xfrm>
            <a:off x="142659" y="1257041"/>
            <a:ext cx="585334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u-ES" sz="1950" dirty="0">
                <a:solidFill>
                  <a:prstClr val="black"/>
                </a:solidFill>
                <a:latin typeface="Calibri" panose="020F0502020204030204"/>
                <a:cs typeface="Times New Roman" panose="02020603050405020304" pitchFamily="18" charset="0"/>
              </a:rPr>
              <a:t>A-2122 </a:t>
            </a:r>
            <a:r>
              <a:rPr lang="eu-ES" sz="1950" dirty="0" err="1">
                <a:solidFill>
                  <a:prstClr val="black"/>
                </a:solidFill>
                <a:latin typeface="Calibri" panose="020F0502020204030204"/>
                <a:cs typeface="Times New Roman" panose="02020603050405020304" pitchFamily="18" charset="0"/>
              </a:rPr>
              <a:t>Fontecha</a:t>
            </a:r>
            <a:r>
              <a:rPr lang="eu-ES" sz="1950" dirty="0">
                <a:solidFill>
                  <a:prstClr val="black"/>
                </a:solidFill>
                <a:latin typeface="Calibri" panose="020F0502020204030204"/>
                <a:cs typeface="Times New Roman" panose="02020603050405020304" pitchFamily="18" charset="0"/>
              </a:rPr>
              <a:t>. Errodadura geruza berria 1 km-ko tarte batean.</a:t>
            </a:r>
            <a:endParaRPr lang="es-ES" sz="1950" dirty="0">
              <a:solidFill>
                <a:prstClr val="black"/>
              </a:solidFill>
              <a:latin typeface="Calibri" panose="020F0502020204030204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u-ES" sz="1950" dirty="0">
                <a:solidFill>
                  <a:prstClr val="black"/>
                </a:solidFill>
                <a:latin typeface="Calibri" panose="020F0502020204030204"/>
                <a:cs typeface="Times New Roman" panose="02020603050405020304" pitchFamily="18" charset="0"/>
              </a:rPr>
              <a:t>A-2124 Herrera mendatea. Errodadura geruza berria guztira 4 km egiten duten tarte osoetan.</a:t>
            </a:r>
            <a:endParaRPr lang="es-ES" sz="1950" dirty="0">
              <a:solidFill>
                <a:prstClr val="black"/>
              </a:solidFill>
              <a:latin typeface="Calibri" panose="020F0502020204030204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u-ES" sz="1950" dirty="0">
                <a:solidFill>
                  <a:prstClr val="black"/>
                </a:solidFill>
                <a:latin typeface="Calibri" panose="020F0502020204030204"/>
                <a:cs typeface="Times New Roman" panose="02020603050405020304" pitchFamily="18" charset="0"/>
              </a:rPr>
              <a:t>A-2128 Opakua mendatea. Asentuak egokitzea guztira 0,7 km egiten duten tarte osoetan eta hondatutako guneetan konponketa jakin batzuk egitea. </a:t>
            </a:r>
            <a:endParaRPr lang="es-ES" sz="1950" dirty="0">
              <a:solidFill>
                <a:prstClr val="black"/>
              </a:solidFill>
              <a:latin typeface="Calibri" panose="020F0502020204030204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u-ES" sz="1950" dirty="0">
                <a:solidFill>
                  <a:prstClr val="black"/>
                </a:solidFill>
                <a:latin typeface="Calibri" panose="020F0502020204030204"/>
                <a:cs typeface="Times New Roman" panose="02020603050405020304" pitchFamily="18" charset="0"/>
              </a:rPr>
              <a:t>A-2521 La </a:t>
            </a:r>
            <a:r>
              <a:rPr lang="eu-ES" sz="1950" dirty="0" err="1">
                <a:solidFill>
                  <a:prstClr val="black"/>
                </a:solidFill>
                <a:latin typeface="Calibri" panose="020F0502020204030204"/>
                <a:cs typeface="Times New Roman" panose="02020603050405020304" pitchFamily="18" charset="0"/>
              </a:rPr>
              <a:t>Barrerilla</a:t>
            </a:r>
            <a:r>
              <a:rPr lang="eu-ES" sz="1950" dirty="0">
                <a:solidFill>
                  <a:prstClr val="black"/>
                </a:solidFill>
                <a:latin typeface="Calibri" panose="020F0502020204030204"/>
                <a:cs typeface="Times New Roman" panose="02020603050405020304" pitchFamily="18" charset="0"/>
              </a:rPr>
              <a:t> mendatea. Errodadura geruza berria 0,3 km-ko tartean. </a:t>
            </a:r>
            <a:endParaRPr lang="es-ES" sz="1950" dirty="0">
              <a:solidFill>
                <a:prstClr val="black"/>
              </a:solidFill>
              <a:latin typeface="Calibri" panose="020F0502020204030204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u-ES" sz="1950" dirty="0">
                <a:solidFill>
                  <a:prstClr val="black"/>
                </a:solidFill>
                <a:latin typeface="Calibri" panose="020F0502020204030204"/>
                <a:cs typeface="Times New Roman" panose="02020603050405020304" pitchFamily="18" charset="0"/>
              </a:rPr>
              <a:t>A-2602. Konponketa jakin batzuk hondatutako guneetan.</a:t>
            </a:r>
            <a:endParaRPr lang="es-ES" sz="1950" dirty="0">
              <a:solidFill>
                <a:prstClr val="black"/>
              </a:solidFill>
              <a:latin typeface="Calibri" panose="020F0502020204030204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u-ES" sz="1950" dirty="0">
                <a:solidFill>
                  <a:prstClr val="black"/>
                </a:solidFill>
                <a:latin typeface="Calibri" panose="020F0502020204030204"/>
                <a:cs typeface="Times New Roman" panose="02020603050405020304" pitchFamily="18" charset="0"/>
              </a:rPr>
              <a:t>A-2604 Ureta. Errodadura geruza berria 1,25 km-ko tarte batean.</a:t>
            </a:r>
            <a:endParaRPr lang="es-ES" sz="1950" dirty="0">
              <a:solidFill>
                <a:prstClr val="black"/>
              </a:solidFill>
              <a:latin typeface="Calibri" panose="020F0502020204030204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u-ES" sz="1950" dirty="0">
                <a:solidFill>
                  <a:prstClr val="black"/>
                </a:solidFill>
                <a:latin typeface="Calibri" panose="020F0502020204030204"/>
                <a:cs typeface="Times New Roman" panose="02020603050405020304" pitchFamily="18" charset="0"/>
              </a:rPr>
              <a:t>A-2625 </a:t>
            </a:r>
            <a:r>
              <a:rPr lang="eu-ES" sz="1950" dirty="0" err="1">
                <a:solidFill>
                  <a:prstClr val="black"/>
                </a:solidFill>
                <a:latin typeface="Calibri" panose="020F0502020204030204"/>
                <a:cs typeface="Times New Roman" panose="02020603050405020304" pitchFamily="18" charset="0"/>
              </a:rPr>
              <a:t>Larrazubi</a:t>
            </a:r>
            <a:r>
              <a:rPr lang="eu-ES" sz="1950" dirty="0">
                <a:solidFill>
                  <a:prstClr val="black"/>
                </a:solidFill>
                <a:latin typeface="Calibri" panose="020F0502020204030204"/>
                <a:cs typeface="Times New Roman" panose="02020603050405020304" pitchFamily="18" charset="0"/>
              </a:rPr>
              <a:t>. Errodadura geruza berritzea eta jarduketa jakin batzuk Urduñako mendatean.</a:t>
            </a:r>
            <a:endParaRPr lang="es-ES" sz="1950" dirty="0">
              <a:solidFill>
                <a:prstClr val="black"/>
              </a:solidFill>
              <a:latin typeface="Calibri" panose="020F0502020204030204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048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0978" y="259144"/>
            <a:ext cx="5603789" cy="1420261"/>
          </a:xfrm>
          <a:solidFill>
            <a:srgbClr val="990033"/>
          </a:solidFill>
        </p:spPr>
        <p:txBody>
          <a:bodyPr>
            <a:noAutofit/>
          </a:bodyPr>
          <a:lstStyle/>
          <a:p>
            <a:pPr algn="ctr"/>
            <a:r>
              <a:rPr lang="eu-ES" sz="5400" b="1" dirty="0">
                <a:solidFill>
                  <a:schemeClr val="bg1"/>
                </a:solidFill>
              </a:rPr>
              <a:t>Toki eta auzobide sareak</a:t>
            </a:r>
            <a:endParaRPr lang="es-ES" sz="5400" b="1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10976" y="1755843"/>
            <a:ext cx="5603789" cy="717291"/>
          </a:xfrm>
        </p:spPr>
        <p:txBody>
          <a:bodyPr>
            <a:noAutofit/>
          </a:bodyPr>
          <a:lstStyle/>
          <a:p>
            <a:r>
              <a:rPr lang="eu-ES" sz="2500" dirty="0"/>
              <a:t>Herri txikiei zerbitzu ematen dieten 41 errepide kontserbatu eta mantentzea.</a:t>
            </a:r>
            <a:endParaRPr lang="es-ES" sz="2500" dirty="0"/>
          </a:p>
          <a:p>
            <a:pPr marL="0" indent="0">
              <a:buNone/>
            </a:pPr>
            <a:endParaRPr lang="es-ES" sz="25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72C0-B1C2-48AD-9C37-DE6FC0C0D43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5" name="Conector recto 4"/>
          <p:cNvCxnSpPr/>
          <p:nvPr/>
        </p:nvCxnSpPr>
        <p:spPr>
          <a:xfrm>
            <a:off x="489689" y="6347018"/>
            <a:ext cx="11262048" cy="18661"/>
          </a:xfrm>
          <a:prstGeom prst="line">
            <a:avLst/>
          </a:prstGeom>
          <a:ln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ítulo 1"/>
          <p:cNvSpPr txBox="1">
            <a:spLocks/>
          </p:cNvSpPr>
          <p:nvPr/>
        </p:nvSpPr>
        <p:spPr>
          <a:xfrm>
            <a:off x="6254579" y="259145"/>
            <a:ext cx="5603789" cy="1420261"/>
          </a:xfrm>
          <a:prstGeom prst="rect">
            <a:avLst/>
          </a:prstGeom>
          <a:solidFill>
            <a:srgbClr val="990033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5400" b="1" dirty="0">
                <a:solidFill>
                  <a:schemeClr val="bg1"/>
                </a:solidFill>
              </a:rPr>
              <a:t>Redes Local y Vecinal</a:t>
            </a:r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6254578" y="1741325"/>
            <a:ext cx="5603789" cy="11174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500" dirty="0"/>
              <a:t>Conservación y mantenimiento de 41 carreteras que sirven a localidades pequeñas.</a:t>
            </a:r>
          </a:p>
          <a:p>
            <a:pPr algn="just"/>
            <a:endParaRPr lang="es-ES" sz="2500" dirty="0"/>
          </a:p>
        </p:txBody>
      </p:sp>
      <p:sp>
        <p:nvSpPr>
          <p:cNvPr id="11" name="Marcador de contenido 2"/>
          <p:cNvSpPr txBox="1">
            <a:spLocks/>
          </p:cNvSpPr>
          <p:nvPr/>
        </p:nvSpPr>
        <p:spPr>
          <a:xfrm>
            <a:off x="6319892" y="3028221"/>
            <a:ext cx="5603789" cy="371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500" dirty="0"/>
              <a:t>Mejora firme accesos a núcleos rurales: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9567596" y="3537251"/>
            <a:ext cx="2372561" cy="313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Times New Roman" panose="02020603050405020304" pitchFamily="18" charset="0"/>
              <a:buChar char="~"/>
            </a:pPr>
            <a:r>
              <a:rPr lang="es-E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Arriano</a:t>
            </a:r>
          </a:p>
          <a:p>
            <a:pPr marL="342900" lvl="0" indent="-342900" algn="just">
              <a:lnSpc>
                <a:spcPct val="107000"/>
              </a:lnSpc>
              <a:buFont typeface="Times New Roman" panose="02020603050405020304" pitchFamily="18" charset="0"/>
              <a:buChar char="~"/>
            </a:pPr>
            <a:r>
              <a:rPr lang="es-E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Berganza</a:t>
            </a:r>
          </a:p>
          <a:p>
            <a:pPr marL="342900" lvl="0" indent="-342900" algn="just">
              <a:lnSpc>
                <a:spcPct val="107000"/>
              </a:lnSpc>
              <a:buFont typeface="Times New Roman" panose="02020603050405020304" pitchFamily="18" charset="0"/>
              <a:buChar char="~"/>
            </a:pPr>
            <a:r>
              <a:rPr lang="es-ES" sz="20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Okina</a:t>
            </a:r>
            <a:endParaRPr lang="es-E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Times New Roman" panose="02020603050405020304" pitchFamily="18" charset="0"/>
              <a:buChar char="~"/>
            </a:pPr>
            <a:r>
              <a:rPr lang="es-ES" sz="20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Markinez</a:t>
            </a:r>
            <a:endParaRPr lang="es-E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Times New Roman" panose="02020603050405020304" pitchFamily="18" charset="0"/>
              <a:buChar char="~"/>
            </a:pPr>
            <a:r>
              <a:rPr lang="es-ES" sz="20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Ereña</a:t>
            </a:r>
            <a:endParaRPr lang="es-E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Times New Roman" panose="02020603050405020304" pitchFamily="18" charset="0"/>
              <a:buChar char="~"/>
            </a:pPr>
            <a:r>
              <a:rPr lang="es-ES" sz="20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Gauna</a:t>
            </a:r>
            <a:endParaRPr lang="es-E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Times New Roman" panose="02020603050405020304" pitchFamily="18" charset="0"/>
              <a:buChar char="~"/>
            </a:pPr>
            <a:r>
              <a:rPr lang="es-ES" sz="20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Aperregi</a:t>
            </a:r>
            <a:endParaRPr lang="es-E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~"/>
            </a:pPr>
            <a:r>
              <a:rPr lang="es-ES" sz="20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Etc</a:t>
            </a:r>
            <a:r>
              <a:rPr lang="es-ES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…</a:t>
            </a:r>
            <a:endParaRPr lang="es-E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es-ES" sz="2000" dirty="0"/>
          </a:p>
        </p:txBody>
      </p:sp>
      <p:cxnSp>
        <p:nvCxnSpPr>
          <p:cNvPr id="14" name="Conector recto 13"/>
          <p:cNvCxnSpPr/>
          <p:nvPr/>
        </p:nvCxnSpPr>
        <p:spPr>
          <a:xfrm>
            <a:off x="6694419" y="3633439"/>
            <a:ext cx="16476" cy="2118056"/>
          </a:xfrm>
          <a:prstGeom prst="line">
            <a:avLst/>
          </a:prstGeom>
          <a:ln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9581768" y="3633439"/>
            <a:ext cx="16476" cy="2118056"/>
          </a:xfrm>
          <a:prstGeom prst="line">
            <a:avLst/>
          </a:prstGeom>
          <a:ln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Marcador de contenido 2"/>
          <p:cNvSpPr txBox="1">
            <a:spLocks/>
          </p:cNvSpPr>
          <p:nvPr/>
        </p:nvSpPr>
        <p:spPr>
          <a:xfrm>
            <a:off x="333633" y="2731864"/>
            <a:ext cx="5603789" cy="717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u-ES" sz="2500" dirty="0"/>
              <a:t>Herrigune hauetarako sarbideetako zorua hobetzea:</a:t>
            </a:r>
            <a:endParaRPr lang="es-ES" sz="2500" dirty="0"/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/>
          </a:p>
        </p:txBody>
      </p:sp>
      <p:sp>
        <p:nvSpPr>
          <p:cNvPr id="18" name="CuadroTexto 17"/>
          <p:cNvSpPr txBox="1"/>
          <p:nvPr/>
        </p:nvSpPr>
        <p:spPr>
          <a:xfrm>
            <a:off x="6727371" y="3569083"/>
            <a:ext cx="2840225" cy="367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Times New Roman" panose="02020603050405020304" pitchFamily="18" charset="0"/>
              <a:buChar char="~"/>
            </a:pPr>
            <a:r>
              <a:rPr lang="es-E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Gamiz</a:t>
            </a:r>
          </a:p>
          <a:p>
            <a:pPr marL="342900" lvl="0" indent="-342900" algn="just">
              <a:lnSpc>
                <a:spcPct val="107000"/>
              </a:lnSpc>
              <a:buFont typeface="Times New Roman" panose="02020603050405020304" pitchFamily="18" charset="0"/>
              <a:buChar char="~"/>
            </a:pPr>
            <a:r>
              <a:rPr lang="es-ES" sz="20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Erbi</a:t>
            </a:r>
            <a:endParaRPr lang="es-E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Times New Roman" panose="02020603050405020304" pitchFamily="18" charset="0"/>
              <a:buChar char="~"/>
            </a:pPr>
            <a:r>
              <a:rPr lang="es-ES" sz="20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Egileta</a:t>
            </a:r>
            <a:endParaRPr lang="es-E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Times New Roman" panose="02020603050405020304" pitchFamily="18" charset="0"/>
              <a:buChar char="~"/>
            </a:pPr>
            <a:r>
              <a:rPr lang="es-ES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Sabando</a:t>
            </a:r>
            <a:endParaRPr lang="es-E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Times New Roman" panose="02020603050405020304" pitchFamily="18" charset="0"/>
              <a:buChar char="~"/>
            </a:pPr>
            <a:r>
              <a:rPr lang="es-E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Comunión</a:t>
            </a:r>
          </a:p>
          <a:p>
            <a:pPr marL="342900" lvl="0" indent="-342900" algn="just">
              <a:lnSpc>
                <a:spcPct val="107000"/>
              </a:lnSpc>
              <a:buFont typeface="Times New Roman" panose="02020603050405020304" pitchFamily="18" charset="0"/>
              <a:buChar char="~"/>
            </a:pPr>
            <a:r>
              <a:rPr lang="es-E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Barron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~"/>
            </a:pPr>
            <a:r>
              <a:rPr lang="es-E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Mandojana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~"/>
            </a:pPr>
            <a:r>
              <a:rPr lang="es-E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Moreda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es-E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s-ES" sz="2000" dirty="0"/>
          </a:p>
        </p:txBody>
      </p:sp>
      <p:cxnSp>
        <p:nvCxnSpPr>
          <p:cNvPr id="21" name="Conector recto 20"/>
          <p:cNvCxnSpPr/>
          <p:nvPr/>
        </p:nvCxnSpPr>
        <p:spPr>
          <a:xfrm>
            <a:off x="758889" y="3633439"/>
            <a:ext cx="16476" cy="2118056"/>
          </a:xfrm>
          <a:prstGeom prst="line">
            <a:avLst/>
          </a:prstGeom>
          <a:ln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/>
          <p:cNvCxnSpPr/>
          <p:nvPr/>
        </p:nvCxnSpPr>
        <p:spPr>
          <a:xfrm>
            <a:off x="3409605" y="3531525"/>
            <a:ext cx="16476" cy="2118056"/>
          </a:xfrm>
          <a:prstGeom prst="line">
            <a:avLst/>
          </a:prstGeom>
          <a:ln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0AF29888-BCA4-351E-FF9B-48BD22AD1A99}"/>
              </a:ext>
            </a:extLst>
          </p:cNvPr>
          <p:cNvSpPr txBox="1"/>
          <p:nvPr/>
        </p:nvSpPr>
        <p:spPr>
          <a:xfrm>
            <a:off x="838200" y="3569083"/>
            <a:ext cx="2840225" cy="367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Times New Roman" panose="02020603050405020304" pitchFamily="18" charset="0"/>
              <a:buChar char="~"/>
            </a:pPr>
            <a:r>
              <a:rPr lang="es-E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Gamiz</a:t>
            </a:r>
          </a:p>
          <a:p>
            <a:pPr marL="342900" lvl="0" indent="-342900" algn="just">
              <a:lnSpc>
                <a:spcPct val="107000"/>
              </a:lnSpc>
              <a:buFont typeface="Times New Roman" panose="02020603050405020304" pitchFamily="18" charset="0"/>
              <a:buChar char="~"/>
            </a:pPr>
            <a:r>
              <a:rPr lang="es-ES" sz="20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Erbi</a:t>
            </a:r>
            <a:endParaRPr lang="es-E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Times New Roman" panose="02020603050405020304" pitchFamily="18" charset="0"/>
              <a:buChar char="~"/>
            </a:pPr>
            <a:r>
              <a:rPr lang="es-ES" sz="20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Egileta</a:t>
            </a:r>
            <a:endParaRPr lang="es-E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Times New Roman" panose="02020603050405020304" pitchFamily="18" charset="0"/>
              <a:buChar char="~"/>
            </a:pPr>
            <a:r>
              <a:rPr lang="es-ES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Sabando</a:t>
            </a:r>
            <a:endParaRPr lang="es-E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Times New Roman" panose="02020603050405020304" pitchFamily="18" charset="0"/>
              <a:buChar char="~"/>
            </a:pPr>
            <a:r>
              <a:rPr lang="es-E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Comunión</a:t>
            </a:r>
          </a:p>
          <a:p>
            <a:pPr marL="342900" lvl="0" indent="-342900" algn="just">
              <a:lnSpc>
                <a:spcPct val="107000"/>
              </a:lnSpc>
              <a:buFont typeface="Times New Roman" panose="02020603050405020304" pitchFamily="18" charset="0"/>
              <a:buChar char="~"/>
            </a:pPr>
            <a:r>
              <a:rPr lang="es-E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Barron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~"/>
            </a:pPr>
            <a:r>
              <a:rPr lang="es-E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Mandojana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~"/>
            </a:pPr>
            <a:r>
              <a:rPr lang="es-E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Moreda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es-E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s-ES" sz="20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F98B560-DB72-2029-5A42-11B5863164D0}"/>
              </a:ext>
            </a:extLst>
          </p:cNvPr>
          <p:cNvSpPr txBox="1"/>
          <p:nvPr/>
        </p:nvSpPr>
        <p:spPr>
          <a:xfrm>
            <a:off x="3631646" y="3461587"/>
            <a:ext cx="2372561" cy="313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Times New Roman" panose="02020603050405020304" pitchFamily="18" charset="0"/>
              <a:buChar char="~"/>
            </a:pPr>
            <a:r>
              <a:rPr lang="es-E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Arriano</a:t>
            </a:r>
          </a:p>
          <a:p>
            <a:pPr marL="342900" lvl="0" indent="-342900" algn="just">
              <a:lnSpc>
                <a:spcPct val="107000"/>
              </a:lnSpc>
              <a:buFont typeface="Times New Roman" panose="02020603050405020304" pitchFamily="18" charset="0"/>
              <a:buChar char="~"/>
            </a:pPr>
            <a:r>
              <a:rPr lang="es-E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Berganza</a:t>
            </a:r>
          </a:p>
          <a:p>
            <a:pPr marL="342900" lvl="0" indent="-342900" algn="just">
              <a:lnSpc>
                <a:spcPct val="107000"/>
              </a:lnSpc>
              <a:buFont typeface="Times New Roman" panose="02020603050405020304" pitchFamily="18" charset="0"/>
              <a:buChar char="~"/>
            </a:pPr>
            <a:r>
              <a:rPr lang="es-ES" sz="20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Okina</a:t>
            </a:r>
            <a:endParaRPr lang="es-E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Times New Roman" panose="02020603050405020304" pitchFamily="18" charset="0"/>
              <a:buChar char="~"/>
            </a:pPr>
            <a:r>
              <a:rPr lang="es-ES" sz="20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Markinez</a:t>
            </a:r>
            <a:endParaRPr lang="es-E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Times New Roman" panose="02020603050405020304" pitchFamily="18" charset="0"/>
              <a:buChar char="~"/>
            </a:pPr>
            <a:r>
              <a:rPr lang="es-ES" sz="20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Ereña</a:t>
            </a:r>
            <a:endParaRPr lang="es-E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Times New Roman" panose="02020603050405020304" pitchFamily="18" charset="0"/>
              <a:buChar char="~"/>
            </a:pPr>
            <a:r>
              <a:rPr lang="es-ES" sz="20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Gauna</a:t>
            </a:r>
            <a:endParaRPr lang="es-E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Times New Roman" panose="02020603050405020304" pitchFamily="18" charset="0"/>
              <a:buChar char="~"/>
            </a:pPr>
            <a:r>
              <a:rPr lang="es-ES" sz="20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Aperregi</a:t>
            </a:r>
            <a:endParaRPr lang="es-E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~"/>
            </a:pPr>
            <a:r>
              <a:rPr lang="es-ES" sz="20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Etc</a:t>
            </a:r>
            <a:r>
              <a:rPr lang="es-ES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…</a:t>
            </a:r>
            <a:endParaRPr lang="es-E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4109475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1A10235-BBAB-3EB7-5258-81B912C7F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72C0-B1C2-48AD-9C37-DE6FC0C0D43B}" type="slidenum">
              <a:rPr lang="es-ES" smtClean="0"/>
              <a:t>8</a:t>
            </a:fld>
            <a:endParaRPr lang="es-ES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BA7D5BDF-05A1-64FC-FAA7-708BD9D0E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325" y="423862"/>
            <a:ext cx="8515350" cy="601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939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E455C5F-0BC2-C39E-7051-7BAAF1AC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72C0-B1C2-48AD-9C37-DE6FC0C0D43B}" type="slidenum">
              <a:rPr lang="es-ES" smtClean="0"/>
              <a:t>9</a:t>
            </a:fld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BFDDE7C-EF03-156E-33CB-86834C767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512" y="409575"/>
            <a:ext cx="8562975" cy="603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9154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1877</TotalTime>
  <Words>625</Words>
  <Application>Microsoft Office PowerPoint</Application>
  <PresentationFormat>Panorámica</PresentationFormat>
  <Paragraphs>122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Aptos</vt:lpstr>
      <vt:lpstr>Arial</vt:lpstr>
      <vt:lpstr>Calibri</vt:lpstr>
      <vt:lpstr>Calibri Light</vt:lpstr>
      <vt:lpstr>Times New Roman</vt:lpstr>
      <vt:lpstr>Tema de Office</vt:lpstr>
      <vt:lpstr>ZORUEN PLANA 2025 PLAN FIRMES 2025</vt:lpstr>
      <vt:lpstr>Datu orokorrak</vt:lpstr>
      <vt:lpstr>Banaketa sareen arabera</vt:lpstr>
      <vt:lpstr>Lehentasunezko intereseko sarea</vt:lpstr>
      <vt:lpstr>Oinarrizko sarea</vt:lpstr>
      <vt:lpstr>Red Comarcal</vt:lpstr>
      <vt:lpstr>Toki eta auzobide sareak</vt:lpstr>
      <vt:lpstr>Presentación de PowerPoint</vt:lpstr>
      <vt:lpstr>Presentación de PowerPoint</vt:lpstr>
      <vt:lpstr>Presentación de PowerPoint</vt:lpstr>
      <vt:lpstr>Eskerrik asko zure arretarengatik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FIRMES 2020</dc:title>
  <dc:creator>Alicia Diaz</dc:creator>
  <cp:lastModifiedBy>Jimenez Barragan, Jose Luis</cp:lastModifiedBy>
  <cp:revision>81</cp:revision>
  <dcterms:created xsi:type="dcterms:W3CDTF">2020-07-14T07:29:18Z</dcterms:created>
  <dcterms:modified xsi:type="dcterms:W3CDTF">2025-06-06T07:51:27Z</dcterms:modified>
</cp:coreProperties>
</file>